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notesMaster" Target="notesMasters/notesMaster1.xml"/><Relationship Id="rId9"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9C1C7-3DCD-1040-A9CF-14679D8B5DDD}" type="datetimeFigureOut">
              <a:rPr lang="en-US" smtClean="0"/>
              <a:t>10/17/16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5E49A5-4136-284D-997B-48E1D791AD67}" type="slidenum">
              <a:rPr lang="en-US" smtClean="0"/>
              <a:t>‹#›</a:t>
            </a:fld>
            <a:endParaRPr lang="en-US"/>
          </a:p>
        </p:txBody>
      </p:sp>
    </p:spTree>
    <p:extLst>
      <p:ext uri="{BB962C8B-B14F-4D97-AF65-F5344CB8AC3E}">
        <p14:creationId xmlns:p14="http://schemas.microsoft.com/office/powerpoint/2010/main" val="26232521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This slide provides a visual overview of the integration process for SCCM with Freshservice.</a:t>
            </a:r>
          </a:p>
          <a:p>
            <a:r>
              <a:t>It includes all critical steps from environment readiness to change control and go-live.</a:t>
            </a:r>
          </a:p>
          <a:p>
            <a:r>
              <a:t>The flow follows ITIL-aligned best practices, including Configuration Management and Change Enablement.</a:t>
            </a:r>
          </a:p>
        </p:txBody>
      </p:sp>
      <p:sp>
        <p:nvSpPr>
          <p:cNvPr id="4" name="Slide Number Placeholder 3"/>
          <p:cNvSpPr>
            <a:spLocks noGrp="1"/>
          </p:cNvSpPr>
          <p:nvPr>
            <p:ph type="sldNum" idx="5" sz="quarter"/>
          </p:nvPr>
        </p:nvSpPr>
        <p:spPr/>
      </p:sp>
    </p:spTree>
  </p:cSld>
  <p:clrMapOvr>
    <a:masterClrMapping/>
  </p:clrMapOvr>
</p:note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 name="Slide Image Placeholder 1"/>
          <p:cNvSpPr>
            <a:spLocks noGrp="1"/>
          </p:cNvSpPr>
          <p:nvPr>
            <p:ph type="sldImg" idx="2"/>
          </p:nvPr>
        </p:nvSpPr>
        <p:spPr/>
      </p:sp>
      <p:sp>
        <p:nvSpPr>
          <p:cNvPr id="3" name="Notes Placeholder 2"/>
          <p:cNvSpPr>
            <a:spLocks noGrp="1"/>
          </p:cNvSpPr>
          <p:nvPr>
            <p:ph type="body" idx="3" sz="quarter"/>
          </p:nvPr>
        </p:nvSpPr>
        <p:spPr/>
        <p:txBody>
          <a:bodyPr/>
          <a:lstStyle/>
          <a:p>
            <a:r>
              <a:t>This slide explains the ITIL connections present in each stage of the SCCM integration.</a:t>
            </a:r>
          </a:p>
          <a:p>
            <a:r>
              <a:t>It emphasizes the alignment with Configuration Management and Change Enablement practices.</a:t>
            </a:r>
          </a:p>
          <a:p>
            <a:r>
              <a:t>Use this when presenting to ITIL or project governance stakeholders.</a:t>
            </a:r>
          </a:p>
        </p:txBody>
      </p:sp>
      <p:sp>
        <p:nvSpPr>
          <p:cNvPr id="4" name="Slide Number Placeholder 3"/>
          <p:cNvSpPr>
            <a:spLocks noGrp="1"/>
          </p:cNvSpPr>
          <p:nvPr>
            <p:ph type="sldNum" idx="5" sz="quarter"/>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Freshservice SCCM Integration Flow</a:t>
            </a:r>
          </a:p>
        </p:txBody>
      </p:sp>
      <p:sp>
        <p:nvSpPr>
          <p:cNvPr id="3" name="Content Placeholder 2"/>
          <p:cNvSpPr>
            <a:spLocks noGrp="1"/>
          </p:cNvSpPr>
          <p:nvPr>
            <p:ph idx="1"/>
          </p:nvPr>
        </p:nvSpPr>
        <p:spPr/>
        <p:txBody>
          <a:bodyPr/>
          <a:lstStyle/>
          <a:p>
            <a:r>
              <a:t>This diagram illustrates the key stages in setting up SCCM integration with Freshservice, aligned with ITIL practices.</a:t>
            </a:r>
          </a:p>
        </p:txBody>
      </p:sp>
      <p:pic>
        <p:nvPicPr>
          <p:cNvPr id="4" name="Picture 3" descr="Freshservice_SCCM_Integration_Flow_Diagram.png"/>
          <p:cNvPicPr>
            <a:picLocks noChangeAspect="1"/>
          </p:cNvPicPr>
          <p:nvPr/>
        </p:nvPicPr>
        <p:blipFill>
          <a:blip r:embed="rId2"/>
          <a:stretch>
            <a:fillRect/>
          </a:stretch>
        </p:blipFill>
        <p:spPr>
          <a:xfrm>
            <a:off x="457200" y="1828800"/>
            <a:ext cx="8229600" cy="6843562"/>
          </a:xfrm>
          <a:prstGeom prst="rect">
            <a:avLst/>
          </a:prstGeom>
        </p:spPr>
      </p:pic>
      <p:sp>
        <p:nvSpPr>
          <p:cNvPr id="5" name="TextBox 4"/>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Concepts from the Flow Diagram</a:t>
            </a:r>
          </a:p>
        </p:txBody>
      </p:sp>
      <p:sp>
        <p:nvSpPr>
          <p:cNvPr id="3" name="Content Placeholder 2"/>
          <p:cNvSpPr>
            <a:spLocks noGrp="1"/>
          </p:cNvSpPr>
          <p:nvPr>
            <p:ph idx="1"/>
          </p:nvPr>
        </p:nvSpPr>
        <p:spPr/>
        <p:txBody>
          <a:bodyPr/>
          <a:lstStyle/>
          <a:p/>
          <a:p>
            <a:pPr/>
            <a:r>
              <a:t>Start with a clear objective: SCCM’s role in Configuration Management</a:t>
            </a:r>
          </a:p>
          <a:p>
            <a:pPr/>
            <a:r>
              <a:t>Field mapping ensures clean CMDB population</a:t>
            </a:r>
          </a:p>
          <a:p>
            <a:pPr/>
            <a:r>
              <a:t>CAB approval and scheduled go-live mitigate change risk</a:t>
            </a:r>
          </a:p>
          <a:p>
            <a:pPr/>
            <a:r>
              <a:t>Post-go-live monitoring supports Continual Service Improvement (CSI)</a:t>
            </a:r>
          </a:p>
        </p:txBody>
      </p:sp>
      <p:sp>
        <p:nvSpPr>
          <p:cNvPr id="4" name="TextBox 3"/>
          <p:cNvSpPr txBox="1"/>
          <p:nvPr/>
        </p:nvSpPr>
        <p:spPr>
          <a:xfrm>
            <a:off x="254000" y="6350000"/>
            <a:ext cx="8636000" cy="254000"/>
          </a:xfrm>
          <a:prstGeom prst="rect">
            <a:avLst/>
          </a:prstGeom>
          <a:noFill/>
        </p:spPr>
        <p:txBody>
          <a:bodyPr wrap="none">
            <a:spAutoFit/>
          </a:bodyPr>
          <a:lstStyle/>
          <a:p>
            <a:r>
              <a:rPr sz="800">
                <a:latin typeface="Arial"/>
              </a:rPr>
              <a:t>Copyright © 2025 Race P. Vanderdecken. All rights reserved. This document is the intellectual property of Race P. Vanderdecken and is protected under copyright. This document may be used, adapted, and shared within your organization or project. You do not have permission to claim authorship or original authorship credit. This copyright notice may be removed if required by internal documentation standards or work environment policy.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