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8"/>
  </p:normalViewPr>
  <p:slideViewPr>
    <p:cSldViewPr snapToGrid="0" snapToObjects="1">
      <p:cViewPr varScale="1">
        <p:scale>
          <a:sx n="120" d="100"/>
          <a:sy n="120" d="100"/>
        </p:scale>
        <p:origin x="736"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4BA916-AB0D-8A4A-9CF8-B271A8E4F4E5}" type="datetimeFigureOut">
              <a:rPr lang="en-US" smtClean="0"/>
              <a:t>5/31/25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EA578F-46A6-1D4B-8F25-4F4524F8DC87}" type="slidenum">
              <a:rPr lang="en-US" smtClean="0"/>
              <a:t>‹#›</a:t>
            </a:fld>
            <a:endParaRPr lang="en-US"/>
          </a:p>
        </p:txBody>
      </p:sp>
    </p:spTree>
    <p:extLst>
      <p:ext uri="{BB962C8B-B14F-4D97-AF65-F5344CB8AC3E}">
        <p14:creationId xmlns:p14="http://schemas.microsoft.com/office/powerpoint/2010/main" val="1328645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r>
              <a:t>This agenda outlines what we’ll cover in today's session. It’s meant to provide a structured learning path for new agents as they familiarize themselves with Freshservice and ITIL principles.</a:t>
            </a:r>
          </a:p>
        </p:txBody>
      </p:sp>
      <p:sp>
        <p:nvSpPr>
          <p:cNvPr id="4" name="Slide Number Placeholder 3"/>
          <p:cNvSpPr>
            <a:spLocks noGrp="1"/>
          </p:cNvSpPr>
          <p:nvPr>
            <p:ph type="sldNum" sz="quarter" idx="5"/>
          </p:nvPr>
        </p:nvSpPr>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r>
              <a:t>Change Coordinators play a crucial role in enforcing governance and minimizing disruption. Emphasize how their responsibilities directly support ITIL’s Change Enablement process.</a:t>
            </a:r>
          </a:p>
        </p:txBody>
      </p:sp>
      <p:sp>
        <p:nvSpPr>
          <p:cNvPr id="4" name="Slide Number Placeholder 3"/>
          <p:cNvSpPr>
            <a:spLocks noGrp="1"/>
          </p:cNvSpPr>
          <p:nvPr>
            <p:ph type="sldNum" sz="quarter" idx="5"/>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r>
              <a:t>Reinforce that service desk agents are key to user satisfaction and SLA success. Link their activities to ITIL’s Incident Management and Request Fulfillment practices.</a:t>
            </a:r>
          </a:p>
        </p:txBody>
      </p:sp>
      <p:sp>
        <p:nvSpPr>
          <p:cNvPr id="4" name="Slide Number Placeholder 3"/>
          <p:cNvSpPr>
            <a:spLocks noGrp="1"/>
          </p:cNvSpPr>
          <p:nvPr>
            <p:ph type="sldNum" sz="quarter" idx="5"/>
          </p:nvPr>
        </p:nvSpPr>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r>
              <a:t>This slide gives a quick overview of ITIL, highlighting its purpose and relevance in service management. Emphasize how ITIL supports repeatable, scalable service delivery aligned with business goals.</a:t>
            </a:r>
          </a:p>
        </p:txBody>
      </p:sp>
      <p:sp>
        <p:nvSpPr>
          <p:cNvPr id="4" name="Slide Number Placeholder 3"/>
          <p:cNvSpPr>
            <a:spLocks noGrp="1"/>
          </p:cNvSpPr>
          <p:nvPr>
            <p:ph type="sldNum" sz="quarter" idx="5"/>
          </p:nvPr>
        </p:nvSpPr>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r>
              <a:t>Agents are the front line of IT support. They need to understand classification, prioritization, documentation, and escalation within an ITIL-aligned model.</a:t>
            </a:r>
          </a:p>
        </p:txBody>
      </p:sp>
      <p:sp>
        <p:nvSpPr>
          <p:cNvPr id="4" name="Slide Number Placeholder 3"/>
          <p:cNvSpPr>
            <a:spLocks noGrp="1"/>
          </p:cNvSpPr>
          <p:nvPr>
            <p:ph type="sldNum" sz="quarter" idx="5"/>
          </p:nvPr>
        </p:nvSpPr>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r>
              <a:t>Familiarity with the Freshservice interface is critical. Walk attendees through each module and demonstrate how agents interact with tickets and their dashboards.</a:t>
            </a:r>
          </a:p>
        </p:txBody>
      </p:sp>
      <p:sp>
        <p:nvSpPr>
          <p:cNvPr id="4" name="Slide Number Placeholder 3"/>
          <p:cNvSpPr>
            <a:spLocks noGrp="1"/>
          </p:cNvSpPr>
          <p:nvPr>
            <p:ph type="sldNum" sz="quarter" idx="5"/>
          </p:nvPr>
        </p:nvSpPr>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r>
              <a:t>Clarify the difference between incidents and requests. Use real-life examples, such as a password reset (incident) vs. a laptop request (service request). Stress the value of good documentation.</a:t>
            </a:r>
          </a:p>
        </p:txBody>
      </p:sp>
      <p:sp>
        <p:nvSpPr>
          <p:cNvPr id="4" name="Slide Number Placeholder 3"/>
          <p:cNvSpPr>
            <a:spLocks noGrp="1"/>
          </p:cNvSpPr>
          <p:nvPr>
            <p:ph type="sldNum" sz="quarter" idx="5"/>
          </p:nvPr>
        </p:nvSpPr>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r>
              <a:t>Explain how tasks are often tied to tickets, and changes or problems can emerge from patterns in incidents. Stress the importance of linking related records.</a:t>
            </a:r>
          </a:p>
        </p:txBody>
      </p:sp>
      <p:sp>
        <p:nvSpPr>
          <p:cNvPr id="4" name="Slide Number Placeholder 3"/>
          <p:cNvSpPr>
            <a:spLocks noGrp="1"/>
          </p:cNvSpPr>
          <p:nvPr>
            <p:ph type="sldNum" sz="quarter" idx="5"/>
          </p:nvPr>
        </p:nvSpPr>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r>
              <a:t>Stress SLA accountability. If an agent misses an SLA, it can affect reporting and customer satisfaction. Highlight escalation paths and automation triggers.</a:t>
            </a:r>
          </a:p>
        </p:txBody>
      </p:sp>
      <p:sp>
        <p:nvSpPr>
          <p:cNvPr id="4" name="Slide Number Placeholder 3"/>
          <p:cNvSpPr>
            <a:spLocks noGrp="1"/>
          </p:cNvSpPr>
          <p:nvPr>
            <p:ph type="sldNum" sz="quarter" idx="5"/>
          </p:nvPr>
        </p:nvSpPr>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r>
              <a:t>Best practices help drive consistency and efficiency. Discuss how good habits like thorough notes, proper classification, and reuse of knowledge articles support both ITIL and user satisfaction.</a:t>
            </a:r>
          </a:p>
        </p:txBody>
      </p:sp>
      <p:sp>
        <p:nvSpPr>
          <p:cNvPr id="4" name="Slide Number Placeholder 3"/>
          <p:cNvSpPr>
            <a:spLocks noGrp="1"/>
          </p:cNvSpPr>
          <p:nvPr>
            <p:ph type="sldNum" sz="quarter" idx="5"/>
          </p:nvPr>
        </p:nvSpPr>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r>
              <a:t>Invite questions, encourage discussion, and offer to revisit any areas of confusion. This slide wraps up the session and opens the floor for Q&amp;A.</a:t>
            </a:r>
          </a:p>
        </p:txBody>
      </p:sp>
      <p:sp>
        <p:nvSpPr>
          <p:cNvPr id="4" name="Slide Number Placeholder 3"/>
          <p:cNvSpPr>
            <a:spLocks noGrp="1"/>
          </p:cNvSpPr>
          <p:nvPr>
            <p:ph type="sldNum" sz="quarter" idx="5"/>
          </p:nvPr>
        </p:nvSpPr>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5/31/25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5/31/25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5/31/25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5/31/25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5/31/25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5/31/25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5/31/25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5/31/25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5/31/25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5/31/25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5/31/25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5/31/25</a:t>
            </a:fld>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
        <p:nvSpPr>
          <p:cNvPr id="7" name="Footer Placeholder 6">
            <a:extLst>
              <a:ext uri="{FF2B5EF4-FFF2-40B4-BE49-F238E27FC236}">
                <a16:creationId xmlns:a16="http://schemas.microsoft.com/office/drawing/2014/main" id="{AC3CEF49-CF6B-3530-2B51-790B0542F74B}"/>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t>Freshservice Agent Training</a:t>
            </a:r>
          </a:p>
        </p:txBody>
      </p:sp>
      <p:sp>
        <p:nvSpPr>
          <p:cNvPr id="3" name="Subtitle 2"/>
          <p:cNvSpPr>
            <a:spLocks noGrp="1"/>
          </p:cNvSpPr>
          <p:nvPr>
            <p:ph type="subTitle" idx="1"/>
          </p:nvPr>
        </p:nvSpPr>
        <p:spPr/>
        <p:txBody>
          <a:bodyPr/>
          <a:lstStyle/>
          <a:p>
            <a:r>
              <a:t>ITIL-Aligned Overview and Operational Guidance</a:t>
            </a:r>
          </a:p>
        </p:txBody>
      </p:sp>
      <p:sp>
        <p:nvSpPr>
          <p:cNvPr id="4" name="TextBox 3"/>
          <p:cNvSpPr txBox="1"/>
          <p:nvPr/>
        </p:nvSpPr>
        <p:spPr>
          <a:xfrm>
            <a:off x="254000" y="6350000"/>
            <a:ext cx="7653057" cy="461665"/>
          </a:xfrm>
          <a:prstGeom prst="rect">
            <a:avLst/>
          </a:prstGeom>
          <a:noFill/>
        </p:spPr>
        <p:txBody>
          <a:bodyPr wrap="none">
            <a:spAutoFit/>
          </a:bodyPr>
          <a:lstStyle/>
          <a:p>
            <a:r>
              <a:rPr sz="800" dirty="0">
                <a:latin typeface="Arial"/>
              </a:rPr>
              <a:t>Copyright © 2025 Race P. Vanderdecken. All rights reserved. This document is the intellectual property of Race P. Vanderdecken and is protected under copyright.</a:t>
            </a:r>
            <a:endParaRPr lang="en-US" sz="800" dirty="0">
              <a:latin typeface="Arial"/>
            </a:endParaRPr>
          </a:p>
          <a:p>
            <a:r>
              <a:rPr sz="800" dirty="0">
                <a:latin typeface="Arial"/>
              </a:rPr>
              <a:t> This document may be used, adapted, and shared within your organization or project. You do not have permission to claim authorship or original authorship credit. </a:t>
            </a:r>
            <a:endParaRPr lang="en-US" sz="800" dirty="0">
              <a:latin typeface="Arial"/>
            </a:endParaRPr>
          </a:p>
          <a:p>
            <a:r>
              <a:rPr sz="800" dirty="0">
                <a:latin typeface="Arial"/>
              </a:rPr>
              <a:t>This copyright notice may be removed if required by internal documentation standards or work environment policy.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Q&amp;A</a:t>
            </a:r>
          </a:p>
        </p:txBody>
      </p:sp>
      <p:sp>
        <p:nvSpPr>
          <p:cNvPr id="3" name="Content Placeholder 2"/>
          <p:cNvSpPr>
            <a:spLocks noGrp="1"/>
          </p:cNvSpPr>
          <p:nvPr>
            <p:ph idx="1"/>
          </p:nvPr>
        </p:nvSpPr>
        <p:spPr/>
        <p:txBody>
          <a:bodyPr/>
          <a:lstStyle/>
          <a:p>
            <a:r>
              <a:t>Feel free to ask about workflow, troubleshooting, tools, or ITIL concepts</a:t>
            </a:r>
          </a:p>
          <a:p>
            <a:r>
              <a:t>Training materials and a resource guide will be shared after the session</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Role Spotlight: Change Coordinator</a:t>
            </a:r>
          </a:p>
        </p:txBody>
      </p:sp>
      <p:sp>
        <p:nvSpPr>
          <p:cNvPr id="3" name="Content Placeholder 2"/>
          <p:cNvSpPr>
            <a:spLocks noGrp="1"/>
          </p:cNvSpPr>
          <p:nvPr>
            <p:ph idx="1"/>
          </p:nvPr>
        </p:nvSpPr>
        <p:spPr/>
        <p:txBody>
          <a:bodyPr>
            <a:normAutofit fontScale="92500" lnSpcReduction="10000"/>
          </a:bodyPr>
          <a:lstStyle/>
          <a:p>
            <a:r>
              <a:t>Change Coordinators oversee change planning and approvals in Freshservice.</a:t>
            </a:r>
          </a:p>
          <a:p>
            <a:r>
              <a:t>- Use the Change module to schedule, document, and gain CAB approval.</a:t>
            </a:r>
          </a:p>
          <a:p>
            <a:r>
              <a:t>- Ensure Risk &amp; Impact Analysis is completed for each change.</a:t>
            </a:r>
          </a:p>
          <a:p>
            <a:r>
              <a:t>- Align change workflows with ITIL best practices.</a:t>
            </a:r>
          </a:p>
          <a:p>
            <a:r>
              <a:t>- Coordinate test and implementation plans, ensuring rollback options are documented.</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Role Spotlight: Service Desk Agent</a:t>
            </a:r>
          </a:p>
        </p:txBody>
      </p:sp>
      <p:sp>
        <p:nvSpPr>
          <p:cNvPr id="3" name="Content Placeholder 2"/>
          <p:cNvSpPr>
            <a:spLocks noGrp="1"/>
          </p:cNvSpPr>
          <p:nvPr>
            <p:ph idx="1"/>
          </p:nvPr>
        </p:nvSpPr>
        <p:spPr/>
        <p:txBody>
          <a:bodyPr>
            <a:normAutofit fontScale="92500" lnSpcReduction="10000"/>
          </a:bodyPr>
          <a:lstStyle/>
          <a:p>
            <a:r>
              <a:t>Service Desk Agents are responsible for:</a:t>
            </a:r>
          </a:p>
          <a:p>
            <a:r>
              <a:t>- Resolving incidents and fulfilling requests.</a:t>
            </a:r>
          </a:p>
          <a:p>
            <a:r>
              <a:t>- Logging, classifying, and prioritizing tickets.</a:t>
            </a:r>
          </a:p>
          <a:p>
            <a:r>
              <a:t>- Following workflows, SLAs, and escalation paths.</a:t>
            </a:r>
          </a:p>
          <a:p>
            <a:r>
              <a:t>- Using the knowledge base to guide users and reduce ticket volume.</a:t>
            </a:r>
          </a:p>
          <a:p>
            <a:r>
              <a:t>- Documenting actions for audit and trend analysis.</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Agenda</a:t>
            </a:r>
          </a:p>
        </p:txBody>
      </p:sp>
      <p:sp>
        <p:nvSpPr>
          <p:cNvPr id="3" name="Content Placeholder 2"/>
          <p:cNvSpPr>
            <a:spLocks noGrp="1"/>
          </p:cNvSpPr>
          <p:nvPr>
            <p:ph idx="1"/>
          </p:nvPr>
        </p:nvSpPr>
        <p:spPr/>
        <p:txBody>
          <a:bodyPr>
            <a:normAutofit fontScale="92500" lnSpcReduction="20000"/>
          </a:bodyPr>
          <a:lstStyle/>
          <a:p>
            <a:r>
              <a:t>Introduction to Freshservice</a:t>
            </a:r>
          </a:p>
          <a:p>
            <a:r>
              <a:t>ITIL Overview &amp; Key Concepts</a:t>
            </a:r>
          </a:p>
          <a:p>
            <a:r>
              <a:t>Understanding the Agent Role</a:t>
            </a:r>
          </a:p>
          <a:p>
            <a:r>
              <a:t>Navigating the Freshservice Interface</a:t>
            </a:r>
          </a:p>
          <a:p>
            <a:r>
              <a:t>Managing Incidents and Requests</a:t>
            </a:r>
          </a:p>
          <a:p>
            <a:r>
              <a:t>Working with Tasks, Changes, and Problems</a:t>
            </a:r>
          </a:p>
          <a:p>
            <a:r>
              <a:t>SLA Awareness and Escalation Handling</a:t>
            </a:r>
          </a:p>
          <a:p>
            <a:r>
              <a:t>Best Practices and Compliance</a:t>
            </a:r>
          </a:p>
          <a:p>
            <a:r>
              <a:t>Q&amp;A</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ITIL Overview</a:t>
            </a:r>
          </a:p>
        </p:txBody>
      </p:sp>
      <p:sp>
        <p:nvSpPr>
          <p:cNvPr id="3" name="Content Placeholder 2"/>
          <p:cNvSpPr>
            <a:spLocks noGrp="1"/>
          </p:cNvSpPr>
          <p:nvPr>
            <p:ph idx="1"/>
          </p:nvPr>
        </p:nvSpPr>
        <p:spPr/>
        <p:txBody>
          <a:bodyPr/>
          <a:lstStyle/>
          <a:p>
            <a:r>
              <a:t>ITIL: Information Technology Infrastructure Library</a:t>
            </a:r>
          </a:p>
          <a:p>
            <a:r>
              <a:t>Focus: Aligning IT services with business needs</a:t>
            </a:r>
          </a:p>
          <a:p>
            <a:r>
              <a:t>Key Concepts: Incident, Request, Change, Problem, Knowledge</a:t>
            </a:r>
          </a:p>
          <a:p>
            <a:r>
              <a:t>Supports structured service delivery and continuous improvement</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Understanding the Agent Role</a:t>
            </a:r>
          </a:p>
        </p:txBody>
      </p:sp>
      <p:sp>
        <p:nvSpPr>
          <p:cNvPr id="3" name="Content Placeholder 2"/>
          <p:cNvSpPr>
            <a:spLocks noGrp="1"/>
          </p:cNvSpPr>
          <p:nvPr>
            <p:ph idx="1"/>
          </p:nvPr>
        </p:nvSpPr>
        <p:spPr/>
        <p:txBody>
          <a:bodyPr/>
          <a:lstStyle/>
          <a:p>
            <a:r>
              <a:t>Agents handle day-to-day tickets and service operations</a:t>
            </a:r>
          </a:p>
          <a:p>
            <a:r>
              <a:t>Responsibilities: Incident resolution, request fulfillment, task management</a:t>
            </a:r>
          </a:p>
          <a:p>
            <a:r>
              <a:t>Adheres to ITIL principles: Record, classify, prioritize, resolve, document</a:t>
            </a:r>
          </a:p>
          <a:p>
            <a:r>
              <a:t>Supports compliance through SLA adherence and escalation protocols</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Navigating Freshservice</a:t>
            </a:r>
          </a:p>
        </p:txBody>
      </p:sp>
      <p:sp>
        <p:nvSpPr>
          <p:cNvPr id="3" name="Content Placeholder 2"/>
          <p:cNvSpPr>
            <a:spLocks noGrp="1"/>
          </p:cNvSpPr>
          <p:nvPr>
            <p:ph idx="1"/>
          </p:nvPr>
        </p:nvSpPr>
        <p:spPr/>
        <p:txBody>
          <a:bodyPr/>
          <a:lstStyle/>
          <a:p>
            <a:r>
              <a:t>Main Modules: Dashboard, Tickets, Changes, Problems, Assets, Solutions</a:t>
            </a:r>
          </a:p>
          <a:p>
            <a:r>
              <a:t>Ticket Views: My Tickets, Group Tickets, Unassigned</a:t>
            </a:r>
          </a:p>
          <a:p>
            <a:r>
              <a:t>Search and Filters: Use global search and customized views</a:t>
            </a:r>
          </a:p>
          <a:p>
            <a:r>
              <a:t>Profile &amp; Settings: Notification preferences, signature, availability</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Managing Incidents and Requests</a:t>
            </a:r>
          </a:p>
        </p:txBody>
      </p:sp>
      <p:sp>
        <p:nvSpPr>
          <p:cNvPr id="3" name="Content Placeholder 2"/>
          <p:cNvSpPr>
            <a:spLocks noGrp="1"/>
          </p:cNvSpPr>
          <p:nvPr>
            <p:ph idx="1"/>
          </p:nvPr>
        </p:nvSpPr>
        <p:spPr/>
        <p:txBody>
          <a:bodyPr/>
          <a:lstStyle/>
          <a:p>
            <a:r>
              <a:t>Incident = Unplanned interruption or service degradation</a:t>
            </a:r>
          </a:p>
          <a:p>
            <a:r>
              <a:t>Request = Pre-defined service offering (e.g., Access Request)</a:t>
            </a:r>
          </a:p>
          <a:p>
            <a:r>
              <a:t>Use Templates and Canned Responses where applicable</a:t>
            </a:r>
          </a:p>
          <a:p>
            <a:r>
              <a:t>Document resolution steps and link to Knowledge Base</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Tasks, Changes, and Problems</a:t>
            </a:r>
          </a:p>
        </p:txBody>
      </p:sp>
      <p:sp>
        <p:nvSpPr>
          <p:cNvPr id="3" name="Content Placeholder 2"/>
          <p:cNvSpPr>
            <a:spLocks noGrp="1"/>
          </p:cNvSpPr>
          <p:nvPr>
            <p:ph idx="1"/>
          </p:nvPr>
        </p:nvSpPr>
        <p:spPr/>
        <p:txBody>
          <a:bodyPr/>
          <a:lstStyle/>
          <a:p>
            <a:r>
              <a:t>Tasks: Sub-activities linked to larger work items</a:t>
            </a:r>
          </a:p>
          <a:p>
            <a:r>
              <a:t>Changes: Planned work to improve or fix systems – follow change workflows</a:t>
            </a:r>
          </a:p>
          <a:p>
            <a:r>
              <a:t>Problems: Root cause investigations – use workaround and known error entries</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SLA Awareness &amp; Escalations</a:t>
            </a:r>
          </a:p>
        </p:txBody>
      </p:sp>
      <p:sp>
        <p:nvSpPr>
          <p:cNvPr id="3" name="Content Placeholder 2"/>
          <p:cNvSpPr>
            <a:spLocks noGrp="1"/>
          </p:cNvSpPr>
          <p:nvPr>
            <p:ph idx="1"/>
          </p:nvPr>
        </p:nvSpPr>
        <p:spPr/>
        <p:txBody>
          <a:bodyPr/>
          <a:lstStyle/>
          <a:p>
            <a:r>
              <a:t>SLA = Service Level Agreement: Defines expected response/resolution time</a:t>
            </a:r>
          </a:p>
          <a:p>
            <a:r>
              <a:t>Priority matrix impacts SLA timers</a:t>
            </a:r>
          </a:p>
          <a:p>
            <a:r>
              <a:t>Use Escalation Rules if SLA thresholds are breached</a:t>
            </a:r>
          </a:p>
          <a:p>
            <a:r>
              <a:t>Proactive updates help maintain user satisfaction</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Agent Best Practices</a:t>
            </a:r>
          </a:p>
        </p:txBody>
      </p:sp>
      <p:sp>
        <p:nvSpPr>
          <p:cNvPr id="3" name="Content Placeholder 2"/>
          <p:cNvSpPr>
            <a:spLocks noGrp="1"/>
          </p:cNvSpPr>
          <p:nvPr>
            <p:ph idx="1"/>
          </p:nvPr>
        </p:nvSpPr>
        <p:spPr/>
        <p:txBody>
          <a:bodyPr/>
          <a:lstStyle/>
          <a:p>
            <a:r>
              <a:t>Respond promptly and update ticket notes clearly</a:t>
            </a:r>
          </a:p>
          <a:p>
            <a:r>
              <a:t>Categorize accurately to improve reporting and automation</a:t>
            </a:r>
          </a:p>
          <a:p>
            <a:r>
              <a:t>Use the knowledge base to reduce resolution time</a:t>
            </a:r>
          </a:p>
          <a:p>
            <a:r>
              <a:t>Escalate only when necessary, and include supporting data</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1689</Words>
  <Application>Microsoft Macintosh PowerPoint</Application>
  <PresentationFormat>On-screen Show (4:3)</PresentationFormat>
  <Paragraphs>87</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Aptos</vt:lpstr>
      <vt:lpstr>Arial</vt:lpstr>
      <vt:lpstr>Calibri</vt:lpstr>
      <vt:lpstr>Office Theme</vt:lpstr>
      <vt:lpstr>Freshservice Agent Training</vt:lpstr>
      <vt:lpstr>Agenda</vt:lpstr>
      <vt:lpstr>ITIL Overview</vt:lpstr>
      <vt:lpstr>Understanding the Agent Role</vt:lpstr>
      <vt:lpstr>Navigating Freshservice</vt:lpstr>
      <vt:lpstr>Managing Incidents and Requests</vt:lpstr>
      <vt:lpstr>Tasks, Changes, and Problems</vt:lpstr>
      <vt:lpstr>SLA Awareness &amp; Escalations</vt:lpstr>
      <vt:lpstr>Agent Best Practices</vt:lpstr>
      <vt:lpstr>Q&amp;A</vt:lpstr>
      <vt:lpstr>Role Spotlight: Change Coordinator</vt:lpstr>
      <vt:lpstr>Role Spotlight: Service Desk Agent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Race Vanderdecken</cp:lastModifiedBy>
  <cp:revision>2</cp:revision>
  <dcterms:created xsi:type="dcterms:W3CDTF">2013-01-27T09:14:16Z</dcterms:created>
  <dcterms:modified xsi:type="dcterms:W3CDTF">2025-05-31T20:38:49Z</dcterms:modified>
  <cp:category/>
</cp:coreProperties>
</file>